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05" r:id="rId1"/>
  </p:sldMasterIdLst>
  <p:sldIdLst>
    <p:sldId id="256" r:id="rId2"/>
    <p:sldId id="258" r:id="rId3"/>
    <p:sldId id="259" r:id="rId4"/>
    <p:sldId id="262" r:id="rId5"/>
    <p:sldId id="263" r:id="rId6"/>
    <p:sldId id="260" r:id="rId7"/>
    <p:sldId id="261"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595" autoAdjust="0"/>
  </p:normalViewPr>
  <p:slideViewPr>
    <p:cSldViewPr snapToGrid="0" snapToObjects="1">
      <p:cViewPr>
        <p:scale>
          <a:sx n="107" d="100"/>
          <a:sy n="107" d="100"/>
        </p:scale>
        <p:origin x="-1688" y="-80"/>
      </p:cViewPr>
      <p:guideLst>
        <p:guide orient="horz" pos="2160"/>
        <p:guide pos="2880"/>
      </p:guideLst>
    </p:cSldViewPr>
  </p:slideViewPr>
  <p:outlineViewPr>
    <p:cViewPr>
      <p:scale>
        <a:sx n="33" d="100"/>
        <a:sy n="33" d="100"/>
      </p:scale>
      <p:origin x="0" y="79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8ACDB3CC-F982-40F9-8DD6-BCC9AFBF44BD}" type="datetime1">
              <a:rPr lang="en-US" smtClean="0"/>
              <a:pPr/>
              <a:t>11/10/14</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C5B1FEA-406A-7749-A5C3-DDCB5F67A4C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F9CA3-105E-4857-9057-6DB6197DA786}" type="datetimeFigureOut">
              <a:rPr lang="en-US" smtClean="0"/>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11/10/14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01F9CA3-105E-4857-9057-6DB6197DA786}" type="datetimeFigureOut">
              <a:rPr lang="en-US" smtClean="0"/>
              <a:t>11/10/14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01F9CA3-105E-4857-9057-6DB6197DA786}" type="datetimeFigureOut">
              <a:rPr lang="en-US" smtClean="0"/>
              <a:t>11/10/14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1F9CA3-105E-4857-9057-6DB6197DA786}" type="datetimeFigureOut">
              <a:rPr lang="en-US" smtClean="0"/>
              <a:t>11/10/14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11/10/14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01F9CA3-105E-4857-9057-6DB6197DA786}" type="datetimeFigureOut">
              <a:rPr lang="en-US" smtClean="0"/>
              <a:t>11/10/14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6E2D2B3B-882E-40F3-A32F-6DD5169150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01F9CA3-105E-4857-9057-6DB6197DA786}" type="datetimeFigureOut">
              <a:rPr lang="en-US" smtClean="0"/>
              <a:t>11/10/14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01F9CA3-105E-4857-9057-6DB6197DA786}" type="datetimeFigureOut">
              <a:rPr lang="en-US" smtClean="0"/>
              <a:t>11/10/14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906" r:id="rId1"/>
    <p:sldLayoutId id="2147485907" r:id="rId2"/>
    <p:sldLayoutId id="2147485908" r:id="rId3"/>
    <p:sldLayoutId id="2147485909" r:id="rId4"/>
    <p:sldLayoutId id="2147485910" r:id="rId5"/>
    <p:sldLayoutId id="2147485911" r:id="rId6"/>
    <p:sldLayoutId id="2147485912" r:id="rId7"/>
    <p:sldLayoutId id="2147485913" r:id="rId8"/>
    <p:sldLayoutId id="2147485914" r:id="rId9"/>
    <p:sldLayoutId id="2147485915" r:id="rId10"/>
    <p:sldLayoutId id="2147485916"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email">
            <a:alphaModFix amt="25000"/>
            <a:extLst>
              <a:ext uri="{28A0092B-C50C-407E-A947-70E740481C1C}">
                <a14:useLocalDpi xmlns:a14="http://schemas.microsoft.com/office/drawing/2010/main" val="0"/>
              </a:ext>
            </a:extLst>
          </a:blip>
          <a:srcRect/>
          <a:stretch>
            <a:fillRect/>
          </a:stretch>
        </p:blipFill>
        <p:spPr bwMode="auto">
          <a:xfrm>
            <a:off x="1325327" y="1162509"/>
            <a:ext cx="6551642" cy="4652390"/>
          </a:xfrm>
          <a:prstGeom prst="rect">
            <a:avLst/>
          </a:prstGeom>
          <a:ln>
            <a:noFill/>
          </a:ln>
          <a:effectLst>
            <a:softEdge rad="112500"/>
          </a:effectLst>
        </p:spPr>
      </p:pic>
      <p:sp>
        <p:nvSpPr>
          <p:cNvPr id="2" name="Title 1"/>
          <p:cNvSpPr>
            <a:spLocks noGrp="1"/>
          </p:cNvSpPr>
          <p:nvPr>
            <p:ph type="ctrTitle"/>
          </p:nvPr>
        </p:nvSpPr>
        <p:spPr/>
        <p:txBody>
          <a:bodyPr>
            <a:normAutofit/>
          </a:bodyPr>
          <a:lstStyle/>
          <a:p>
            <a:r>
              <a:rPr lang="en-US" b="1" dirty="0" smtClean="0"/>
              <a:t>Show, Don’t Tell!</a:t>
            </a:r>
            <a:br>
              <a:rPr lang="en-US" b="1" dirty="0" smtClean="0"/>
            </a:br>
            <a:endParaRPr lang="en-US" b="1" dirty="0"/>
          </a:p>
        </p:txBody>
      </p:sp>
      <p:sp>
        <p:nvSpPr>
          <p:cNvPr id="3" name="Subtitle 2"/>
          <p:cNvSpPr>
            <a:spLocks noGrp="1"/>
          </p:cNvSpPr>
          <p:nvPr>
            <p:ph type="subTitle" idx="1"/>
          </p:nvPr>
        </p:nvSpPr>
        <p:spPr/>
        <p:txBody>
          <a:bodyPr>
            <a:normAutofit/>
          </a:bodyPr>
          <a:lstStyle/>
          <a:p>
            <a:r>
              <a:rPr lang="en-US" sz="3200" b="1" dirty="0" smtClean="0"/>
              <a:t>Using Specific Details</a:t>
            </a:r>
            <a:endParaRPr lang="en-US" sz="3200" b="1" dirty="0"/>
          </a:p>
        </p:txBody>
      </p:sp>
    </p:spTree>
    <p:extLst>
      <p:ext uri="{BB962C8B-B14F-4D97-AF65-F5344CB8AC3E}">
        <p14:creationId xmlns:p14="http://schemas.microsoft.com/office/powerpoint/2010/main" val="2208071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Assignment (3</a:t>
            </a:r>
            <a:r>
              <a:rPr lang="en-US" b="1" baseline="30000" dirty="0" smtClean="0"/>
              <a:t>rd</a:t>
            </a:r>
            <a:r>
              <a:rPr lang="en-US" b="1" dirty="0" smtClean="0"/>
              <a:t>/4</a:t>
            </a:r>
            <a:r>
              <a:rPr lang="en-US" b="1" baseline="30000" dirty="0" smtClean="0"/>
              <a:t>th</a:t>
            </a:r>
            <a:r>
              <a:rPr lang="en-US" b="1" dirty="0" smtClean="0"/>
              <a:t>)</a:t>
            </a:r>
            <a:endParaRPr lang="en-US" b="1" dirty="0"/>
          </a:p>
        </p:txBody>
      </p:sp>
      <p:sp>
        <p:nvSpPr>
          <p:cNvPr id="3" name="Content Placeholder 2"/>
          <p:cNvSpPr>
            <a:spLocks noGrp="1"/>
          </p:cNvSpPr>
          <p:nvPr>
            <p:ph idx="1"/>
          </p:nvPr>
        </p:nvSpPr>
        <p:spPr/>
        <p:txBody>
          <a:bodyPr/>
          <a:lstStyle/>
          <a:p>
            <a:pPr marL="0" indent="0">
              <a:buNone/>
            </a:pPr>
            <a:r>
              <a:rPr lang="en-US" dirty="0" smtClean="0"/>
              <a:t>Take this GENERAL description and turn it into a specific one.  Remember to name things, use specific verbs, and use sensory language.</a:t>
            </a:r>
          </a:p>
          <a:p>
            <a:pPr marL="0" indent="0">
              <a:buNone/>
            </a:pPr>
            <a:endParaRPr lang="en-US" dirty="0"/>
          </a:p>
          <a:p>
            <a:pPr marL="0" indent="0">
              <a:buNone/>
            </a:pPr>
            <a:r>
              <a:rPr lang="en-US" dirty="0" smtClean="0">
                <a:solidFill>
                  <a:schemeClr val="accent2"/>
                </a:solidFill>
              </a:rPr>
              <a:t>               “The school was large and old.”</a:t>
            </a:r>
          </a:p>
        </p:txBody>
      </p:sp>
    </p:spTree>
    <p:extLst>
      <p:ext uri="{BB962C8B-B14F-4D97-AF65-F5344CB8AC3E}">
        <p14:creationId xmlns:p14="http://schemas.microsoft.com/office/powerpoint/2010/main" val="5717891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Assignment (5</a:t>
            </a:r>
            <a:r>
              <a:rPr lang="en-US" b="1" baseline="30000" dirty="0" smtClean="0"/>
              <a:t>th</a:t>
            </a:r>
            <a:r>
              <a:rPr lang="en-US" b="1" dirty="0" smtClean="0"/>
              <a:t>/6</a:t>
            </a:r>
            <a:r>
              <a:rPr lang="en-US" b="1" baseline="30000" dirty="0" smtClean="0"/>
              <a:t>th</a:t>
            </a:r>
            <a:r>
              <a:rPr lang="en-US" b="1" dirty="0" smtClean="0"/>
              <a:t>)</a:t>
            </a:r>
            <a:endParaRPr lang="en-US" b="1" dirty="0"/>
          </a:p>
        </p:txBody>
      </p:sp>
      <p:sp>
        <p:nvSpPr>
          <p:cNvPr id="3" name="Content Placeholder 2"/>
          <p:cNvSpPr>
            <a:spLocks noGrp="1"/>
          </p:cNvSpPr>
          <p:nvPr>
            <p:ph idx="1"/>
          </p:nvPr>
        </p:nvSpPr>
        <p:spPr/>
        <p:txBody>
          <a:bodyPr>
            <a:normAutofit/>
          </a:bodyPr>
          <a:lstStyle/>
          <a:p>
            <a:pPr marL="0" indent="0">
              <a:buNone/>
            </a:pPr>
            <a:r>
              <a:rPr lang="en-US" dirty="0"/>
              <a:t>Take this GENERAL description and turn it into a specific one.  Remember to name things, use specific verbs, and use sensory language</a:t>
            </a:r>
            <a:r>
              <a:rPr lang="en-US" dirty="0" smtClean="0"/>
              <a:t>.  Try to use figurative language as well.</a:t>
            </a:r>
          </a:p>
          <a:p>
            <a:pPr marL="0" indent="0">
              <a:buNone/>
            </a:pPr>
            <a:endParaRPr lang="en-US" dirty="0"/>
          </a:p>
          <a:p>
            <a:pPr marL="0" indent="0">
              <a:buNone/>
            </a:pPr>
            <a:r>
              <a:rPr lang="en-US" dirty="0" smtClean="0">
                <a:solidFill>
                  <a:schemeClr val="accent2"/>
                </a:solidFill>
              </a:rPr>
              <a:t>“The girl saw so many different people and things in the parade.”</a:t>
            </a:r>
            <a:endParaRPr lang="en-US" dirty="0">
              <a:solidFill>
                <a:schemeClr val="accent2"/>
              </a:solidFill>
            </a:endParaRPr>
          </a:p>
          <a:p>
            <a:pPr marL="0" indent="0">
              <a:buNone/>
            </a:pPr>
            <a:endParaRPr lang="en-US" dirty="0"/>
          </a:p>
        </p:txBody>
      </p:sp>
    </p:spTree>
    <p:extLst>
      <p:ext uri="{BB962C8B-B14F-4D97-AF65-F5344CB8AC3E}">
        <p14:creationId xmlns:p14="http://schemas.microsoft.com/office/powerpoint/2010/main" val="5938310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vs. Specific</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It is important to be as SPECIFIC as possible when writing a story or essay.  This means you are writing precisely what you mean, building a very clear picture in the reader’s mind.   </a:t>
            </a:r>
          </a:p>
          <a:p>
            <a:pPr marL="0" indent="0">
              <a:buNone/>
            </a:pPr>
            <a:r>
              <a:rPr lang="en-US" dirty="0" smtClean="0">
                <a:solidFill>
                  <a:schemeClr val="accent2"/>
                </a:solidFill>
              </a:rPr>
              <a:t>GENERAL: Could be lots of different things (dog, person, building).</a:t>
            </a:r>
          </a:p>
          <a:p>
            <a:pPr marL="0" indent="0">
              <a:buNone/>
            </a:pPr>
            <a:r>
              <a:rPr lang="en-US" dirty="0" smtClean="0">
                <a:solidFill>
                  <a:schemeClr val="accent6">
                    <a:lumMod val="75000"/>
                  </a:schemeClr>
                </a:solidFill>
              </a:rPr>
              <a:t>SPECIFIC: Could only be ONE thing (a newborn Golden Retriever, Mr. </a:t>
            </a:r>
            <a:r>
              <a:rPr lang="en-US" dirty="0" err="1" smtClean="0">
                <a:solidFill>
                  <a:schemeClr val="accent6">
                    <a:lumMod val="75000"/>
                  </a:schemeClr>
                </a:solidFill>
              </a:rPr>
              <a:t>Terpin</a:t>
            </a:r>
            <a:r>
              <a:rPr lang="en-US" dirty="0" smtClean="0">
                <a:solidFill>
                  <a:schemeClr val="accent6">
                    <a:lumMod val="75000"/>
                  </a:schemeClr>
                </a:solidFill>
              </a:rPr>
              <a:t>, a sleek skyscraper).</a:t>
            </a:r>
            <a:endParaRPr lang="en-US" dirty="0">
              <a:solidFill>
                <a:schemeClr val="accent6">
                  <a:lumMod val="75000"/>
                </a:schemeClr>
              </a:solidFill>
            </a:endParaRPr>
          </a:p>
        </p:txBody>
      </p:sp>
    </p:spTree>
    <p:extLst>
      <p:ext uri="{BB962C8B-B14F-4D97-AF65-F5344CB8AC3E}">
        <p14:creationId xmlns:p14="http://schemas.microsoft.com/office/powerpoint/2010/main" val="2491887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is this showing?</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This gets a little complicated, but here goes:</a:t>
            </a:r>
          </a:p>
          <a:p>
            <a:pPr marL="0" indent="0">
              <a:buNone/>
            </a:pPr>
            <a:r>
              <a:rPr lang="en-US" dirty="0"/>
              <a:t>A</a:t>
            </a:r>
            <a:r>
              <a:rPr lang="en-US" dirty="0" smtClean="0"/>
              <a:t> story is a collaboration between the writer and the reader.  You can’t just beam thoughts into your readers’ heads.*  </a:t>
            </a:r>
          </a:p>
          <a:p>
            <a:pPr marL="0" indent="0">
              <a:buNone/>
            </a:pPr>
            <a:r>
              <a:rPr lang="en-US" dirty="0" smtClean="0"/>
              <a:t>And you can’t just TELL your readers what to think, because people don’t like that and will throw potato chips at you…</a:t>
            </a:r>
            <a:endParaRPr lang="en-US" dirty="0"/>
          </a:p>
          <a:p>
            <a:pPr marL="0" indent="0">
              <a:buNone/>
            </a:pPr>
            <a:r>
              <a:rPr lang="en-US" dirty="0" smtClean="0"/>
              <a:t>  </a:t>
            </a:r>
          </a:p>
          <a:p>
            <a:pPr marL="0" indent="0">
              <a:buNone/>
            </a:pPr>
            <a:r>
              <a:rPr lang="en-US" dirty="0" smtClean="0"/>
              <a:t>*unless you’re an alien mind-beamer</a:t>
            </a:r>
            <a:endParaRPr lang="en-US" dirty="0"/>
          </a:p>
          <a:p>
            <a:pPr marL="0" indent="0">
              <a:buNone/>
            </a:pPr>
            <a:endParaRPr lang="en-US" dirty="0"/>
          </a:p>
        </p:txBody>
      </p:sp>
    </p:spTree>
    <p:extLst>
      <p:ext uri="{BB962C8B-B14F-4D97-AF65-F5344CB8AC3E}">
        <p14:creationId xmlns:p14="http://schemas.microsoft.com/office/powerpoint/2010/main" val="14857305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is this showing? </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Your job as a writer is to SHOW the reader the thoughts in your head, like a film director.  You are sharing your ideas, and if you do it the right way the reader will pretty much see the events/characters of the story the same way that you do.</a:t>
            </a:r>
          </a:p>
          <a:p>
            <a:pPr marL="0" indent="0">
              <a:buNone/>
            </a:pPr>
            <a:r>
              <a:rPr lang="en-US" dirty="0" smtClean="0"/>
              <a:t>The best way to do this is to be as SPECIFIC as possible.  This way the reader can be absolutely sure of the ideas that you’re trying to convey to them. </a:t>
            </a:r>
            <a:endParaRPr lang="en-US" dirty="0"/>
          </a:p>
        </p:txBody>
      </p:sp>
    </p:spTree>
    <p:extLst>
      <p:ext uri="{BB962C8B-B14F-4D97-AF65-F5344CB8AC3E}">
        <p14:creationId xmlns:p14="http://schemas.microsoft.com/office/powerpoint/2010/main" val="9642076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be specific</a:t>
            </a:r>
            <a:endParaRPr lang="en-US" b="1" dirty="0"/>
          </a:p>
        </p:txBody>
      </p:sp>
      <p:sp>
        <p:nvSpPr>
          <p:cNvPr id="3" name="Content Placeholder 2"/>
          <p:cNvSpPr>
            <a:spLocks noGrp="1"/>
          </p:cNvSpPr>
          <p:nvPr>
            <p:ph idx="1"/>
          </p:nvPr>
        </p:nvSpPr>
        <p:spPr/>
        <p:txBody>
          <a:bodyPr/>
          <a:lstStyle/>
          <a:p>
            <a:pPr marL="0" indent="0">
              <a:buNone/>
            </a:pPr>
            <a:r>
              <a:rPr lang="en-US" dirty="0" smtClean="0"/>
              <a:t>There are a few little tricks for this:</a:t>
            </a:r>
          </a:p>
          <a:p>
            <a:r>
              <a:rPr lang="en-US" dirty="0" smtClean="0"/>
              <a:t> Name things</a:t>
            </a:r>
          </a:p>
          <a:p>
            <a:r>
              <a:rPr lang="en-US" dirty="0" smtClean="0"/>
              <a:t> Verb choice</a:t>
            </a:r>
          </a:p>
          <a:p>
            <a:r>
              <a:rPr lang="en-US" dirty="0" smtClean="0"/>
              <a:t> Sensory details</a:t>
            </a:r>
          </a:p>
          <a:p>
            <a:pPr marL="0" indent="0">
              <a:buNone/>
            </a:pPr>
            <a:endParaRPr lang="en-US" dirty="0"/>
          </a:p>
        </p:txBody>
      </p:sp>
    </p:spTree>
    <p:extLst>
      <p:ext uri="{BB962C8B-B14F-4D97-AF65-F5344CB8AC3E}">
        <p14:creationId xmlns:p14="http://schemas.microsoft.com/office/powerpoint/2010/main" val="19335336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Name things!</a:t>
            </a:r>
            <a:endParaRPr lang="en-US" b="1" dirty="0"/>
          </a:p>
        </p:txBody>
      </p:sp>
      <p:sp>
        <p:nvSpPr>
          <p:cNvPr id="3" name="Content Placeholder 2"/>
          <p:cNvSpPr>
            <a:spLocks noGrp="1"/>
          </p:cNvSpPr>
          <p:nvPr>
            <p:ph idx="1"/>
          </p:nvPr>
        </p:nvSpPr>
        <p:spPr/>
        <p:txBody>
          <a:bodyPr>
            <a:normAutofit/>
          </a:bodyPr>
          <a:lstStyle/>
          <a:p>
            <a:pPr marL="0" indent="0">
              <a:buNone/>
            </a:pPr>
            <a:r>
              <a:rPr lang="en-US" dirty="0"/>
              <a:t>N</a:t>
            </a:r>
            <a:r>
              <a:rPr lang="en-US" dirty="0" smtClean="0"/>
              <a:t>ames have power.  Give something a name (especially a memorable one), and it instantly becomes more SPECIFIC. </a:t>
            </a:r>
          </a:p>
          <a:p>
            <a:pPr marL="0" indent="0">
              <a:buNone/>
            </a:pPr>
            <a:r>
              <a:rPr lang="en-US" dirty="0" smtClean="0">
                <a:solidFill>
                  <a:schemeClr val="accent2"/>
                </a:solidFill>
              </a:rPr>
              <a:t>GENERAL: The boy mailed the letter.</a:t>
            </a:r>
          </a:p>
          <a:p>
            <a:pPr marL="0" indent="0">
              <a:buNone/>
            </a:pPr>
            <a:r>
              <a:rPr lang="en-US" dirty="0" smtClean="0">
                <a:solidFill>
                  <a:schemeClr val="accent6">
                    <a:lumMod val="75000"/>
                  </a:schemeClr>
                </a:solidFill>
              </a:rPr>
              <a:t>SPECIFIC: Hawk Jones mailed the letter.</a:t>
            </a:r>
          </a:p>
          <a:p>
            <a:pPr marL="0" indent="0">
              <a:buNone/>
            </a:pPr>
            <a:r>
              <a:rPr lang="en-US" dirty="0" smtClean="0">
                <a:solidFill>
                  <a:schemeClr val="accent6">
                    <a:lumMod val="75000"/>
                  </a:schemeClr>
                </a:solidFill>
              </a:rPr>
              <a:t>SPECIFIC: Reginald Buttermilk III mailed the letter.</a:t>
            </a:r>
          </a:p>
          <a:p>
            <a:pPr marL="0" indent="0">
              <a:buNone/>
            </a:pPr>
            <a:r>
              <a:rPr lang="en-US" dirty="0" smtClean="0">
                <a:solidFill>
                  <a:schemeClr val="accent6">
                    <a:lumMod val="75000"/>
                  </a:schemeClr>
                </a:solidFill>
              </a:rPr>
              <a:t>SPECIFIC: Biff </a:t>
            </a:r>
            <a:r>
              <a:rPr lang="en-US" dirty="0" err="1" smtClean="0">
                <a:solidFill>
                  <a:schemeClr val="accent6">
                    <a:lumMod val="75000"/>
                  </a:schemeClr>
                </a:solidFill>
              </a:rPr>
              <a:t>McGurgle</a:t>
            </a:r>
            <a:r>
              <a:rPr lang="en-US" dirty="0" smtClean="0">
                <a:solidFill>
                  <a:schemeClr val="accent6">
                    <a:lumMod val="75000"/>
                  </a:schemeClr>
                </a:solidFill>
              </a:rPr>
              <a:t> mailed the letter. </a:t>
            </a:r>
            <a:endParaRPr lang="en-US" dirty="0">
              <a:solidFill>
                <a:schemeClr val="accent6">
                  <a:lumMod val="75000"/>
                </a:schemeClr>
              </a:solidFill>
            </a:endParaRPr>
          </a:p>
        </p:txBody>
      </p:sp>
    </p:spTree>
    <p:extLst>
      <p:ext uri="{BB962C8B-B14F-4D97-AF65-F5344CB8AC3E}">
        <p14:creationId xmlns:p14="http://schemas.microsoft.com/office/powerpoint/2010/main" val="12862131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Verb Choice</a:t>
            </a:r>
            <a:endParaRPr lang="en-US" b="1" dirty="0"/>
          </a:p>
        </p:txBody>
      </p:sp>
      <p:sp>
        <p:nvSpPr>
          <p:cNvPr id="3" name="Content Placeholder 2"/>
          <p:cNvSpPr>
            <a:spLocks noGrp="1"/>
          </p:cNvSpPr>
          <p:nvPr>
            <p:ph idx="1"/>
          </p:nvPr>
        </p:nvSpPr>
        <p:spPr/>
        <p:txBody>
          <a:bodyPr>
            <a:noAutofit/>
          </a:bodyPr>
          <a:lstStyle/>
          <a:p>
            <a:pPr marL="0" indent="0">
              <a:buNone/>
            </a:pPr>
            <a:r>
              <a:rPr lang="en-US" sz="2000" dirty="0" smtClean="0"/>
              <a:t>Adjectives and adverbs* are useful modifiers, but not as useful as SPECIFIC verbs.</a:t>
            </a:r>
          </a:p>
          <a:p>
            <a:pPr>
              <a:buFont typeface="Arial"/>
              <a:buChar char="•"/>
            </a:pPr>
            <a:r>
              <a:rPr lang="en-US" sz="2000" dirty="0" smtClean="0"/>
              <a:t>Mrs. King </a:t>
            </a:r>
            <a:r>
              <a:rPr lang="en-US" sz="2000" dirty="0" smtClean="0">
                <a:solidFill>
                  <a:schemeClr val="bg2">
                    <a:lumMod val="50000"/>
                  </a:schemeClr>
                </a:solidFill>
              </a:rPr>
              <a:t>laughed.</a:t>
            </a:r>
          </a:p>
          <a:p>
            <a:pPr>
              <a:buFont typeface="Arial"/>
              <a:buChar char="•"/>
            </a:pPr>
            <a:r>
              <a:rPr lang="en-US" sz="2000" dirty="0" smtClean="0"/>
              <a:t>Mrs. King </a:t>
            </a:r>
            <a:r>
              <a:rPr lang="en-US" sz="2000" dirty="0" smtClean="0">
                <a:solidFill>
                  <a:schemeClr val="accent4">
                    <a:lumMod val="50000"/>
                  </a:schemeClr>
                </a:solidFill>
              </a:rPr>
              <a:t>giggled.</a:t>
            </a:r>
          </a:p>
          <a:p>
            <a:pPr>
              <a:buFont typeface="Arial"/>
              <a:buChar char="•"/>
            </a:pPr>
            <a:r>
              <a:rPr lang="en-US" sz="2000" dirty="0" smtClean="0"/>
              <a:t>Mrs. King </a:t>
            </a:r>
            <a:r>
              <a:rPr lang="en-US" sz="2000" dirty="0" smtClean="0">
                <a:solidFill>
                  <a:schemeClr val="accent2"/>
                </a:solidFill>
              </a:rPr>
              <a:t>cackled.</a:t>
            </a:r>
          </a:p>
          <a:p>
            <a:pPr>
              <a:buFont typeface="Arial"/>
              <a:buChar char="•"/>
            </a:pPr>
            <a:r>
              <a:rPr lang="en-US" sz="2000" dirty="0" smtClean="0"/>
              <a:t>Mrs. King </a:t>
            </a:r>
            <a:r>
              <a:rPr lang="en-US" sz="2000" dirty="0" smtClean="0">
                <a:solidFill>
                  <a:schemeClr val="accent5">
                    <a:lumMod val="50000"/>
                  </a:schemeClr>
                </a:solidFill>
              </a:rPr>
              <a:t>chortled.</a:t>
            </a:r>
          </a:p>
          <a:p>
            <a:pPr marL="0" indent="0">
              <a:buNone/>
            </a:pPr>
            <a:endParaRPr lang="en-US" sz="2000" dirty="0"/>
          </a:p>
          <a:p>
            <a:pPr marL="0" indent="0">
              <a:buNone/>
            </a:pPr>
            <a:r>
              <a:rPr lang="en-US" sz="2000" dirty="0" smtClean="0"/>
              <a:t>*Sometimes adverbs are evil.  More on this later.</a:t>
            </a:r>
            <a:endParaRPr lang="en-US" sz="2000" dirty="0"/>
          </a:p>
        </p:txBody>
      </p:sp>
    </p:spTree>
    <p:extLst>
      <p:ext uri="{BB962C8B-B14F-4D97-AF65-F5344CB8AC3E}">
        <p14:creationId xmlns:p14="http://schemas.microsoft.com/office/powerpoint/2010/main" val="24668138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Sensory Language</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dirty="0" smtClean="0"/>
              <a:t>We are lucky enough to experience the world through more than one sense.  If you describe only what is seen, you are ignoring some of the best tools you can use to create specific writing!</a:t>
            </a:r>
          </a:p>
          <a:p>
            <a:pPr marL="0" indent="0">
              <a:buNone/>
            </a:pPr>
            <a:r>
              <a:rPr lang="en-US" dirty="0" smtClean="0">
                <a:solidFill>
                  <a:schemeClr val="accent2"/>
                </a:solidFill>
              </a:rPr>
              <a:t>GENERAL: The cafeteria was crowded.</a:t>
            </a:r>
          </a:p>
          <a:p>
            <a:pPr marL="0" indent="0">
              <a:buNone/>
            </a:pPr>
            <a:r>
              <a:rPr lang="en-US" dirty="0" smtClean="0">
                <a:solidFill>
                  <a:schemeClr val="accent4"/>
                </a:solidFill>
              </a:rPr>
              <a:t>SPECIFIC: Squirming children packed the long benches of the cafeteria tables.  Some chatted quietly, others screamed at the top of their lungs.  The smell of boiled chicken and freshly baked chocolate chip cookies pervaded the air.</a:t>
            </a:r>
            <a:endParaRPr lang="en-US" dirty="0">
              <a:solidFill>
                <a:schemeClr val="accent4"/>
              </a:solidFill>
            </a:endParaRPr>
          </a:p>
        </p:txBody>
      </p:sp>
    </p:spTree>
    <p:extLst>
      <p:ext uri="{BB962C8B-B14F-4D97-AF65-F5344CB8AC3E}">
        <p14:creationId xmlns:p14="http://schemas.microsoft.com/office/powerpoint/2010/main" val="31232987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Final Thoughts</a:t>
            </a:r>
            <a:endParaRPr lang="en-US" b="1" dirty="0"/>
          </a:p>
        </p:txBody>
      </p:sp>
      <p:sp>
        <p:nvSpPr>
          <p:cNvPr id="3" name="Content Placeholder 2"/>
          <p:cNvSpPr>
            <a:spLocks noGrp="1"/>
          </p:cNvSpPr>
          <p:nvPr>
            <p:ph idx="1"/>
          </p:nvPr>
        </p:nvSpPr>
        <p:spPr/>
        <p:txBody>
          <a:bodyPr/>
          <a:lstStyle/>
          <a:p>
            <a:pPr marL="0" indent="0">
              <a:buNone/>
            </a:pPr>
            <a:r>
              <a:rPr lang="en-US" dirty="0" smtClean="0"/>
              <a:t>Figurative language (similes, metaphors, etc.) is a great way to be specific, but it’s hard to do correctly.  Don’t be afraid to try, though.</a:t>
            </a:r>
          </a:p>
          <a:p>
            <a:pPr marL="0" indent="0">
              <a:buNone/>
            </a:pPr>
            <a:r>
              <a:rPr lang="en-US" dirty="0" smtClean="0"/>
              <a:t>Beware of overwriting.  Once you feel like you’ve given JUST ENOUGH specific information to paint a picture in your reader’s head, you’re done.  </a:t>
            </a:r>
            <a:endParaRPr lang="en-US" dirty="0"/>
          </a:p>
        </p:txBody>
      </p:sp>
    </p:spTree>
    <p:extLst>
      <p:ext uri="{BB962C8B-B14F-4D97-AF65-F5344CB8AC3E}">
        <p14:creationId xmlns:p14="http://schemas.microsoft.com/office/powerpoint/2010/main" val="9961705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138</TotalTime>
  <Words>626</Words>
  <Application>Microsoft Macintosh PowerPoint</Application>
  <PresentationFormat>On-screen Show (4:3)</PresentationFormat>
  <Paragraphs>49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Pushpin</vt:lpstr>
      <vt:lpstr>Show, Don’t Tell! </vt:lpstr>
      <vt:lpstr>General vs. Specific</vt:lpstr>
      <vt:lpstr>How is this showing?</vt:lpstr>
      <vt:lpstr>How is this showing? </vt:lpstr>
      <vt:lpstr>How to be specific</vt:lpstr>
      <vt:lpstr>Name things!</vt:lpstr>
      <vt:lpstr>Verb Choice</vt:lpstr>
      <vt:lpstr>Sensory Language</vt:lpstr>
      <vt:lpstr>Final Thoughts</vt:lpstr>
      <vt:lpstr>Assignment (3rd/4th)</vt:lpstr>
      <vt:lpstr>Assignment (5th/6th)</vt:lpstr>
    </vt:vector>
  </TitlesOfParts>
  <Company>Escape Goat Pictures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Show, Don’t Tell!</dc:title>
  <dc:creator>Jerry White</dc:creator>
  <cp:lastModifiedBy>Yeeshing White</cp:lastModifiedBy>
  <cp:revision>13</cp:revision>
  <dcterms:created xsi:type="dcterms:W3CDTF">2014-10-28T13:24:37Z</dcterms:created>
  <dcterms:modified xsi:type="dcterms:W3CDTF">2014-11-11T00:00:07Z</dcterms:modified>
</cp:coreProperties>
</file>